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85" r:id="rId3"/>
    <p:sldId id="286" r:id="rId4"/>
    <p:sldId id="289" r:id="rId5"/>
    <p:sldId id="307" r:id="rId6"/>
    <p:sldId id="287" r:id="rId7"/>
    <p:sldId id="288" r:id="rId8"/>
    <p:sldId id="265" r:id="rId9"/>
    <p:sldId id="295" r:id="rId10"/>
    <p:sldId id="296" r:id="rId11"/>
    <p:sldId id="304" r:id="rId12"/>
    <p:sldId id="297" r:id="rId13"/>
    <p:sldId id="298" r:id="rId14"/>
    <p:sldId id="300" r:id="rId15"/>
    <p:sldId id="301" r:id="rId16"/>
    <p:sldId id="302" r:id="rId17"/>
    <p:sldId id="305" r:id="rId18"/>
    <p:sldId id="306" r:id="rId19"/>
    <p:sldId id="303" r:id="rId20"/>
    <p:sldId id="29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彭 展望" initials="彭" lastIdx="1" clrIdx="0">
    <p:extLst>
      <p:ext uri="{19B8F6BF-5375-455C-9EA6-DF929625EA0E}">
        <p15:presenceInfo xmlns:p15="http://schemas.microsoft.com/office/powerpoint/2012/main" userId="818f85149c00c954" providerId="Windows Live"/>
      </p:ext>
    </p:extLst>
  </p:cmAuthor>
  <p:cmAuthor id="2" name="Jivana" initials="J" lastIdx="2" clrIdx="1">
    <p:extLst>
      <p:ext uri="{19B8F6BF-5375-455C-9EA6-DF929625EA0E}">
        <p15:presenceInfo xmlns:p15="http://schemas.microsoft.com/office/powerpoint/2012/main" userId="210a3344bb27c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6387" autoAdjust="0"/>
  </p:normalViewPr>
  <p:slideViewPr>
    <p:cSldViewPr snapToGrid="0">
      <p:cViewPr varScale="1">
        <p:scale>
          <a:sx n="115" d="100"/>
          <a:sy n="115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songhongyang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43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8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ICML_2020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488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3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ACL_2018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98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21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93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推荐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193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推荐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8117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546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31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009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是按抽样调查法求取统计值来推定未知特性量的计算方法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94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9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6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17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AAAI_2018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67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381744" y="308328"/>
              <a:ext cx="28102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30"/>
              <a:ext cx="4240098" cy="83623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32829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736034" y="1785880"/>
            <a:ext cx="7338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5343" y="5804900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7D4DC6-CABE-4625-926E-B86168B8AE42}"/>
              </a:ext>
            </a:extLst>
          </p:cNvPr>
          <p:cNvSpPr txBox="1"/>
          <p:nvPr/>
        </p:nvSpPr>
        <p:spPr>
          <a:xfrm>
            <a:off x="6017246" y="2882936"/>
            <a:ext cx="4428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强化学习工作进展</a:t>
            </a:r>
            <a:endParaRPr lang="en-US" altLang="zh-CN" sz="3600" b="1" dirty="0" smtClean="0"/>
          </a:p>
        </p:txBody>
      </p:sp>
      <p:sp>
        <p:nvSpPr>
          <p:cNvPr id="5" name="矩形 4"/>
          <p:cNvSpPr/>
          <p:nvPr/>
        </p:nvSpPr>
        <p:spPr>
          <a:xfrm>
            <a:off x="7148147" y="6024932"/>
            <a:ext cx="224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Hongyang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41" y="1309687"/>
            <a:ext cx="10991850" cy="28670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94216" y="5428734"/>
            <a:ext cx="4376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Pytorch</a:t>
            </a:r>
            <a:r>
              <a:rPr lang="en-US" altLang="zh-CN" dirty="0" smtClean="0"/>
              <a:t>: https</a:t>
            </a:r>
            <a:r>
              <a:rPr lang="en-US" altLang="zh-CN" dirty="0"/>
              <a:t>://github.com/Molin-L/RLRC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36256" y="4836219"/>
            <a:ext cx="5894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Tensorflow</a:t>
            </a:r>
            <a:r>
              <a:rPr lang="en-US" altLang="zh-CN" dirty="0" smtClean="0"/>
              <a:t>: https</a:t>
            </a:r>
            <a:r>
              <a:rPr lang="en-US" altLang="zh-CN" dirty="0"/>
              <a:t>://github.com/xuyanfu/TensorFlow_RLRE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48868" y="424370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24292E"/>
                </a:solidFill>
                <a:latin typeface="-apple-system"/>
              </a:rPr>
              <a:t>AAAI_2018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0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447" y="948326"/>
            <a:ext cx="6597205" cy="54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1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4" y="1028681"/>
            <a:ext cx="11419756" cy="23042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05444" y="4069834"/>
            <a:ext cx="1276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ICML_2020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66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18" y="1262406"/>
            <a:ext cx="112585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383" y="757561"/>
            <a:ext cx="6900421" cy="31832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01045" y="4584863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ACL_2018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26094" y="5228935"/>
            <a:ext cx="431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https://github.com/ChenRocks/fast_abs_rl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40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85" y="3124417"/>
            <a:ext cx="4213781" cy="3641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9" y="759268"/>
            <a:ext cx="7583866" cy="369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73831" y="3991954"/>
            <a:ext cx="136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AAAI_</a:t>
            </a:r>
            <a:r>
              <a:rPr lang="zh-CN" altLang="en-US" dirty="0" smtClean="0"/>
              <a:t>2020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5" y="1056501"/>
            <a:ext cx="10549871" cy="25307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586762" y="4769865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/>
              <a:t>https://github.com/yunzhusong/AAAI20-PORLHG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040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25738" y="1095023"/>
            <a:ext cx="582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ACL_2020_</a:t>
            </a:r>
            <a:r>
              <a:rPr lang="zh-CN" altLang="en-US" dirty="0" smtClean="0"/>
              <a:t>Label</a:t>
            </a:r>
            <a:r>
              <a:rPr lang="zh-CN" altLang="en-US" dirty="0"/>
              <a:t>-guided Learning for Text Classification</a:t>
            </a:r>
          </a:p>
        </p:txBody>
      </p:sp>
      <p:sp>
        <p:nvSpPr>
          <p:cNvPr id="3" name="矩形 2"/>
          <p:cNvSpPr/>
          <p:nvPr/>
        </p:nvSpPr>
        <p:spPr>
          <a:xfrm>
            <a:off x="2633002" y="1717192"/>
            <a:ext cx="6705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ACL_2020_</a:t>
            </a:r>
            <a:r>
              <a:rPr lang="zh-CN" altLang="en-US" dirty="0" smtClean="0"/>
              <a:t>Contextualized </a:t>
            </a:r>
            <a:r>
              <a:rPr lang="zh-CN" altLang="en-US" dirty="0"/>
              <a:t>Weak Supervision for Text Classification</a:t>
            </a:r>
          </a:p>
        </p:txBody>
      </p:sp>
      <p:sp>
        <p:nvSpPr>
          <p:cNvPr id="4" name="矩形 3"/>
          <p:cNvSpPr/>
          <p:nvPr/>
        </p:nvSpPr>
        <p:spPr>
          <a:xfrm>
            <a:off x="1071180" y="4242486"/>
            <a:ext cx="10385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NAACL_2019_Reinforcement Learning based Curriculum Optimization for Neural Machine Translation</a:t>
            </a:r>
          </a:p>
        </p:txBody>
      </p:sp>
      <p:sp>
        <p:nvSpPr>
          <p:cNvPr id="5" name="矩形 4"/>
          <p:cNvSpPr/>
          <p:nvPr/>
        </p:nvSpPr>
        <p:spPr>
          <a:xfrm>
            <a:off x="1396405" y="2369653"/>
            <a:ext cx="9734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/>
              <a:t>SIGIR_2020_</a:t>
            </a:r>
            <a:r>
              <a:rPr lang="zh-CN" altLang="en-US" dirty="0" smtClean="0"/>
              <a:t>A </a:t>
            </a:r>
            <a:r>
              <a:rPr lang="zh-CN" altLang="en-US" dirty="0"/>
              <a:t>Unified Dual-view Model for Review Summarization and Sentiment Classification with Inconsistency Loss</a:t>
            </a:r>
          </a:p>
        </p:txBody>
      </p:sp>
      <p:sp>
        <p:nvSpPr>
          <p:cNvPr id="6" name="矩形 5"/>
          <p:cNvSpPr/>
          <p:nvPr/>
        </p:nvSpPr>
        <p:spPr>
          <a:xfrm>
            <a:off x="1185706" y="5921969"/>
            <a:ext cx="1015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SIGIR_2020_Interactive Recommender System via Knowledge graph-enhance reinforcement learning</a:t>
            </a:r>
          </a:p>
        </p:txBody>
      </p:sp>
      <p:sp>
        <p:nvSpPr>
          <p:cNvPr id="7" name="矩形 6"/>
          <p:cNvSpPr/>
          <p:nvPr/>
        </p:nvSpPr>
        <p:spPr>
          <a:xfrm>
            <a:off x="337294" y="4759917"/>
            <a:ext cx="1185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EMNLP_2020_Dynamic Context Selection for Document-level Neural Machine Translation via Reinforcement Learning</a:t>
            </a:r>
          </a:p>
        </p:txBody>
      </p:sp>
      <p:sp>
        <p:nvSpPr>
          <p:cNvPr id="8" name="矩形 7"/>
          <p:cNvSpPr/>
          <p:nvPr/>
        </p:nvSpPr>
        <p:spPr>
          <a:xfrm>
            <a:off x="393522" y="107257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文本分类</a:t>
            </a:r>
          </a:p>
        </p:txBody>
      </p:sp>
      <p:sp>
        <p:nvSpPr>
          <p:cNvPr id="9" name="矩形 8"/>
          <p:cNvSpPr/>
          <p:nvPr/>
        </p:nvSpPr>
        <p:spPr>
          <a:xfrm>
            <a:off x="393522" y="343937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机器翻译</a:t>
            </a:r>
          </a:p>
        </p:txBody>
      </p:sp>
      <p:sp>
        <p:nvSpPr>
          <p:cNvPr id="10" name="矩形 9"/>
          <p:cNvSpPr/>
          <p:nvPr/>
        </p:nvSpPr>
        <p:spPr>
          <a:xfrm>
            <a:off x="624354" y="540453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推荐</a:t>
            </a:r>
          </a:p>
        </p:txBody>
      </p:sp>
    </p:spTree>
    <p:extLst>
      <p:ext uri="{BB962C8B-B14F-4D97-AF65-F5344CB8AC3E}">
        <p14:creationId xmlns:p14="http://schemas.microsoft.com/office/powerpoint/2010/main" val="2327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7" y="1300457"/>
            <a:ext cx="10677525" cy="23717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90375" y="4224721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SIGIR_2020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30471" y="4961926"/>
            <a:ext cx="5731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https://github.com/kenchan0226/dual_view_review_sum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79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8" y="696389"/>
            <a:ext cx="6621295" cy="44977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132" y="4155083"/>
            <a:ext cx="4589553" cy="270291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031" y="956627"/>
            <a:ext cx="3781425" cy="371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683" y="1561952"/>
            <a:ext cx="4467225" cy="1019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820" y="2904598"/>
            <a:ext cx="1400175" cy="342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132" y="3420303"/>
            <a:ext cx="52292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226" y="1022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强化学习</a:t>
            </a:r>
          </a:p>
        </p:txBody>
      </p:sp>
      <p:pic>
        <p:nvPicPr>
          <p:cNvPr id="6" name="Picture 2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622" y="1484007"/>
            <a:ext cx="6666786" cy="24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61505" y="4213598"/>
            <a:ext cx="2052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Agent: </a:t>
            </a:r>
            <a:r>
              <a:rPr lang="zh-CN" altLang="en-US" dirty="0" smtClean="0"/>
              <a:t>学习的主体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61505" y="4582930"/>
            <a:ext cx="527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Action: Agent</a:t>
            </a:r>
            <a:r>
              <a:rPr lang="zh-CN" altLang="en-US" dirty="0" smtClean="0"/>
              <a:t>根据观察环境</a:t>
            </a:r>
            <a:r>
              <a:rPr lang="en-US" altLang="zh-CN" dirty="0" smtClean="0"/>
              <a:t>,</a:t>
            </a:r>
            <a:r>
              <a:rPr lang="zh-CN" altLang="en-US" dirty="0" smtClean="0"/>
              <a:t>得到的可以执行的操作</a:t>
            </a:r>
            <a:endParaRPr lang="en-US" altLang="zh-CN" dirty="0"/>
          </a:p>
        </p:txBody>
      </p:sp>
      <p:sp>
        <p:nvSpPr>
          <p:cNvPr id="8" name="矩形 7"/>
          <p:cNvSpPr/>
          <p:nvPr/>
        </p:nvSpPr>
        <p:spPr>
          <a:xfrm>
            <a:off x="961505" y="5011078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State: </a:t>
            </a:r>
            <a:r>
              <a:rPr lang="en-US" altLang="zh-CN" dirty="0"/>
              <a:t>Agent</a:t>
            </a:r>
            <a:r>
              <a:rPr lang="zh-CN" altLang="en-US" dirty="0"/>
              <a:t>所能感知的环境的状态</a:t>
            </a:r>
            <a:endParaRPr lang="en-US" altLang="zh-CN" dirty="0"/>
          </a:p>
        </p:txBody>
      </p:sp>
      <p:sp>
        <p:nvSpPr>
          <p:cNvPr id="9" name="矩形 8"/>
          <p:cNvSpPr/>
          <p:nvPr/>
        </p:nvSpPr>
        <p:spPr>
          <a:xfrm>
            <a:off x="961505" y="5395078"/>
            <a:ext cx="344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Reward: Environment</a:t>
            </a:r>
            <a:r>
              <a:rPr lang="zh-CN" altLang="en-US" dirty="0" smtClean="0"/>
              <a:t>返回的奖励</a:t>
            </a:r>
            <a:endParaRPr lang="en-US" altLang="zh-CN" dirty="0"/>
          </a:p>
        </p:txBody>
      </p:sp>
      <p:sp>
        <p:nvSpPr>
          <p:cNvPr id="10" name="矩形 9"/>
          <p:cNvSpPr/>
          <p:nvPr/>
        </p:nvSpPr>
        <p:spPr>
          <a:xfrm>
            <a:off x="961505" y="5764410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Policy: Agent</a:t>
            </a:r>
            <a:r>
              <a:rPr lang="zh-CN" altLang="en-US" dirty="0" smtClean="0"/>
              <a:t>根据策略选择执行的</a:t>
            </a:r>
            <a:r>
              <a:rPr lang="en-US" altLang="zh-CN" dirty="0" smtClean="0"/>
              <a:t>Action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505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69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226" y="102234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强化学习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05" y="1611374"/>
            <a:ext cx="3933245" cy="25847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2342" y="2305788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可以看一个游戏的例子进行理解</a:t>
            </a:r>
          </a:p>
        </p:txBody>
      </p:sp>
      <p:sp>
        <p:nvSpPr>
          <p:cNvPr id="11" name="矩形 10"/>
          <p:cNvSpPr/>
          <p:nvPr/>
        </p:nvSpPr>
        <p:spPr>
          <a:xfrm>
            <a:off x="762146" y="2675120"/>
            <a:ext cx="182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Agent: </a:t>
            </a:r>
            <a:r>
              <a:rPr lang="zh-CN" altLang="en-US" dirty="0" smtClean="0"/>
              <a:t>黑色小车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62146" y="3044452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Environment: </a:t>
            </a:r>
            <a:r>
              <a:rPr lang="zh-CN" altLang="en-US" dirty="0" smtClean="0"/>
              <a:t>整个游戏是所处的环境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62146" y="3783116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State: </a:t>
            </a:r>
            <a:r>
              <a:rPr lang="zh-CN" altLang="en-US" dirty="0" smtClean="0"/>
              <a:t>小车所处的位置</a:t>
            </a:r>
            <a:r>
              <a:rPr lang="en-US" altLang="zh-CN" dirty="0" smtClean="0"/>
              <a:t>,</a:t>
            </a:r>
            <a:r>
              <a:rPr lang="zh-CN" altLang="en-US" dirty="0" smtClean="0"/>
              <a:t>小车上的木棍的倾斜角度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396517" y="909619"/>
            <a:ext cx="85972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CartPole-v0 : </a:t>
            </a:r>
            <a:r>
              <a:rPr lang="en-US" altLang="zh-CN" b="1" dirty="0" err="1" smtClean="0"/>
              <a:t>openAI</a:t>
            </a:r>
            <a:r>
              <a:rPr lang="en-US" altLang="zh-CN" b="1" dirty="0" smtClean="0"/>
              <a:t> gym</a:t>
            </a:r>
            <a:r>
              <a:rPr lang="zh-CN" altLang="en-US" dirty="0"/>
              <a:t>用于开发和比较强化学习算法的</a:t>
            </a:r>
            <a:r>
              <a:rPr lang="zh-CN" altLang="en-US" dirty="0" smtClean="0"/>
              <a:t>工具包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通过调用其接口</a:t>
            </a:r>
            <a:r>
              <a:rPr lang="en-US" altLang="zh-CN" dirty="0" smtClean="0"/>
              <a:t>,</a:t>
            </a:r>
            <a:r>
              <a:rPr lang="zh-CN" altLang="en-US" dirty="0" smtClean="0"/>
              <a:t>可以得到小车所处的状态和木棍的倾斜程度</a:t>
            </a:r>
            <a:r>
              <a:rPr lang="en-US" altLang="zh-CN" dirty="0" smtClean="0"/>
              <a:t>, </a:t>
            </a:r>
            <a:r>
              <a:rPr lang="zh-CN" altLang="en-US" dirty="0" smtClean="0"/>
              <a:t>用以判断是否结束游戏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762146" y="4162265"/>
            <a:ext cx="2424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Reward: </a:t>
            </a:r>
            <a:r>
              <a:rPr lang="zh-CN" altLang="en-US" dirty="0" smtClean="0"/>
              <a:t>游戏持续时间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62146" y="3423601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Action: </a:t>
            </a:r>
            <a:r>
              <a:rPr lang="zh-CN" altLang="en-US" dirty="0" smtClean="0"/>
              <a:t>左移</a:t>
            </a:r>
            <a:r>
              <a:rPr lang="en-US" altLang="zh-CN" dirty="0" smtClean="0"/>
              <a:t>(left)</a:t>
            </a:r>
            <a:r>
              <a:rPr lang="zh-CN" altLang="en-US" dirty="0" smtClean="0"/>
              <a:t>和右移</a:t>
            </a:r>
            <a:r>
              <a:rPr lang="en-US" altLang="zh-CN" dirty="0" smtClean="0"/>
              <a:t>(right)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62146" y="4531597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Policy: </a:t>
            </a:r>
            <a:r>
              <a:rPr lang="zh-CN" altLang="en-US" dirty="0" smtClean="0"/>
              <a:t>对</a:t>
            </a:r>
            <a:r>
              <a:rPr lang="en-US" altLang="zh-CN" dirty="0" smtClean="0"/>
              <a:t>Action</a:t>
            </a:r>
            <a:r>
              <a:rPr lang="zh-CN" altLang="en-US" dirty="0" smtClean="0"/>
              <a:t>进行决策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1848501" y="5009897"/>
                <a:ext cx="5325176" cy="7791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dirty="0"/>
                        <m:t>+</m:t>
                      </m:r>
                      <m:sSup>
                        <m:s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dirty="0"/>
                        <m:t>+…+</m:t>
                      </m:r>
                      <m:sSup>
                        <m:sSup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501" y="5009897"/>
                <a:ext cx="5325176" cy="7791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/>
              <p:cNvSpPr txBox="1"/>
              <p:nvPr/>
            </p:nvSpPr>
            <p:spPr>
              <a:xfrm>
                <a:off x="1749377" y="5897989"/>
                <a:ext cx="52911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State value function: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377" y="5897989"/>
                <a:ext cx="5291138" cy="369332"/>
              </a:xfrm>
              <a:prstGeom prst="rect">
                <a:avLst/>
              </a:prstGeom>
              <a:blipFill>
                <a:blip r:embed="rId5"/>
                <a:stretch>
                  <a:fillRect l="-103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492551" y="6277138"/>
                <a:ext cx="59007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Action value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551" y="6277138"/>
                <a:ext cx="5900738" cy="369332"/>
              </a:xfrm>
              <a:prstGeom prst="rect">
                <a:avLst/>
              </a:prstGeom>
              <a:blipFill>
                <a:blip r:embed="rId6"/>
                <a:stretch>
                  <a:fillRect l="-930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513520" y="521479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折扣奖励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72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48" y="1322349"/>
            <a:ext cx="7290908" cy="2136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248" y="3459339"/>
            <a:ext cx="6194107" cy="32655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9895" y="791509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</a:t>
            </a:r>
            <a:r>
              <a:rPr lang="zh-CN" altLang="en-US" sz="2400" dirty="0" smtClean="0"/>
              <a:t>学习 </a:t>
            </a:r>
            <a:r>
              <a:rPr lang="en-US" altLang="zh-CN" sz="2400" dirty="0" smtClean="0"/>
              <a:t>Policy Gradient: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12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39895" y="791509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</a:t>
            </a:r>
            <a:r>
              <a:rPr lang="zh-CN" altLang="en-US" sz="2400" dirty="0" smtClean="0"/>
              <a:t>学习 </a:t>
            </a:r>
            <a:r>
              <a:rPr lang="en-US" altLang="zh-CN" sz="2400" dirty="0" smtClean="0"/>
              <a:t>Policy Gradient:</a:t>
            </a:r>
            <a:endParaRPr lang="zh-CN" altLang="en-US" sz="24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145" y="269062"/>
            <a:ext cx="5068429" cy="647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895" y="791509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</a:t>
            </a:r>
            <a:r>
              <a:rPr lang="zh-CN" altLang="en-US" sz="2400" dirty="0" smtClean="0"/>
              <a:t>学习 </a:t>
            </a:r>
            <a:r>
              <a:rPr lang="en-US" altLang="zh-CN" sz="2400" dirty="0" smtClean="0"/>
              <a:t>Policy Gradient: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1" y="1253174"/>
            <a:ext cx="4238625" cy="2952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71" y="2077107"/>
            <a:ext cx="4457700" cy="3181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31" y="4316283"/>
            <a:ext cx="5169014" cy="25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226" y="1022342"/>
            <a:ext cx="355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强化</a:t>
            </a:r>
            <a:r>
              <a:rPr lang="zh-CN" altLang="en-US" sz="2400" dirty="0" smtClean="0"/>
              <a:t>学习 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olicy </a:t>
            </a:r>
            <a:r>
              <a:rPr lang="en-US" altLang="zh-CN" sz="2400" dirty="0"/>
              <a:t>G</a:t>
            </a:r>
            <a:r>
              <a:rPr lang="en-US" altLang="zh-CN" sz="2400" dirty="0" smtClean="0"/>
              <a:t>radient: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1" y="1647825"/>
            <a:ext cx="7011064" cy="4352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647825"/>
            <a:ext cx="5029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36697" y="5574977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 smtClean="0"/>
              <a:t>Tensorflow</a:t>
            </a:r>
            <a:r>
              <a:rPr lang="en-US" altLang="zh-CN" dirty="0" smtClean="0"/>
              <a:t>: https</a:t>
            </a:r>
            <a:r>
              <a:rPr lang="en-US" altLang="zh-CN" dirty="0"/>
              <a:t>://github.com/keavil/AAAI18-code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26" y="1277908"/>
            <a:ext cx="10591800" cy="31051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5634" y="4794351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AAAI_2018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4" y="4377535"/>
            <a:ext cx="10620375" cy="2314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1" y="768786"/>
            <a:ext cx="11568642" cy="332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28783</TotalTime>
  <Words>344</Words>
  <Application>Microsoft Office PowerPoint</Application>
  <PresentationFormat>宽屏</PresentationFormat>
  <Paragraphs>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-apple-system</vt:lpstr>
      <vt:lpstr>等线</vt:lpstr>
      <vt:lpstr>仿宋</vt:lpstr>
      <vt:lpstr>华康俪金黑W8(P)</vt:lpstr>
      <vt:lpstr>楷体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Jivana</cp:lastModifiedBy>
  <cp:revision>1111</cp:revision>
  <dcterms:created xsi:type="dcterms:W3CDTF">2017-04-22T07:59:29Z</dcterms:created>
  <dcterms:modified xsi:type="dcterms:W3CDTF">2020-12-05T07:04:41Z</dcterms:modified>
</cp:coreProperties>
</file>